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2" r:id="rId5"/>
    <p:sldId id="274" r:id="rId6"/>
    <p:sldId id="260" r:id="rId7"/>
    <p:sldId id="270" r:id="rId8"/>
    <p:sldId id="271" r:id="rId9"/>
    <p:sldId id="276" r:id="rId10"/>
    <p:sldId id="275" r:id="rId11"/>
    <p:sldId id="264" r:id="rId12"/>
    <p:sldId id="261" r:id="rId13"/>
    <p:sldId id="263" r:id="rId14"/>
    <p:sldId id="265" r:id="rId15"/>
    <p:sldId id="273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7F529805-3487-47C7-A5E1-4220B31BB409}">
          <p14:sldIdLst/>
        </p14:section>
        <p14:section name="Untitled Section" id="{A334049C-EB4C-477D-8354-24195FB0C194}">
          <p14:sldIdLst>
            <p14:sldId id="256"/>
            <p14:sldId id="257"/>
            <p14:sldId id="259"/>
            <p14:sldId id="272"/>
            <p14:sldId id="274"/>
            <p14:sldId id="260"/>
            <p14:sldId id="270"/>
            <p14:sldId id="271"/>
            <p14:sldId id="276"/>
            <p14:sldId id="275"/>
          </p14:sldIdLst>
        </p14:section>
        <p14:section name="Untitled Section" id="{F364B774-39BA-483B-8B4C-C9D4E9DA7233}">
          <p14:sldIdLst>
            <p14:sldId id="264"/>
            <p14:sldId id="261"/>
            <p14:sldId id="263"/>
            <p14:sldId id="265"/>
            <p14:sldId id="273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5" y="228600"/>
            <a:ext cx="7543800" cy="1905000"/>
          </a:xfrm>
        </p:spPr>
        <p:txBody>
          <a:bodyPr/>
          <a:lstStyle/>
          <a:p>
            <a:pPr algn="ctr"/>
            <a:r>
              <a:rPr lang="en-IN" sz="4000" dirty="0" smtClean="0">
                <a:solidFill>
                  <a:schemeClr val="accent1">
                    <a:lumMod val="50000"/>
                  </a:schemeClr>
                </a:solidFill>
              </a:rPr>
              <a:t>Markowitz Model </a:t>
            </a:r>
            <a:br>
              <a:rPr lang="en-IN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000" dirty="0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br>
              <a:rPr lang="en-IN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000" dirty="0" smtClean="0">
                <a:solidFill>
                  <a:schemeClr val="accent1">
                    <a:lumMod val="50000"/>
                  </a:schemeClr>
                </a:solidFill>
              </a:rPr>
              <a:t> Portfolio Selection</a:t>
            </a:r>
            <a:endParaRPr lang="en-IN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6858000" cy="1828800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Study Material Relating 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Portfolio </a:t>
            </a:r>
            <a:r>
              <a:rPr lang="en-IN" b="1" dirty="0" err="1" smtClean="0">
                <a:solidFill>
                  <a:schemeClr val="accent1">
                    <a:lumMod val="75000"/>
                  </a:schemeClr>
                </a:solidFill>
              </a:rPr>
              <a:t>Mangement</a:t>
            </a:r>
            <a:endParaRPr lang="en-IN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MBA-4</a:t>
            </a:r>
            <a:r>
              <a:rPr lang="en-IN" b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 Semester</a:t>
            </a:r>
          </a:p>
          <a:p>
            <a:r>
              <a:rPr lang="en-IN" sz="2000" b="1" dirty="0" smtClean="0">
                <a:solidFill>
                  <a:schemeClr val="accent1">
                    <a:lumMod val="75000"/>
                  </a:schemeClr>
                </a:solidFill>
              </a:rPr>
              <a:t>Prof. A. K. </a:t>
            </a:r>
            <a:r>
              <a:rPr lang="en-IN" sz="2000" b="1" dirty="0" err="1" smtClean="0">
                <a:solidFill>
                  <a:schemeClr val="accent1">
                    <a:lumMod val="75000"/>
                  </a:schemeClr>
                </a:solidFill>
              </a:rPr>
              <a:t>Sarkar</a:t>
            </a:r>
            <a:endParaRPr lang="en-IN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IN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IN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382560"/>
            <a:ext cx="754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Mean-variance analysis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Tripti Rani\Desktop\markowitz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4038600" cy="302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19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6781800" cy="762000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accent1"/>
                </a:solidFill>
              </a:rPr>
              <a:t>Covariance</a:t>
            </a:r>
            <a:endParaRPr lang="en-IN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63880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When we consider two assets, we are concerned with the co-movement of the assets. </a:t>
            </a:r>
            <a:r>
              <a:rPr lang="en-IN" b="1" dirty="0" smtClean="0"/>
              <a:t>Covariance </a:t>
            </a:r>
            <a:r>
              <a:rPr lang="en-IN" dirty="0" smtClean="0"/>
              <a:t>of the returns on two assets measures their co-movement.</a:t>
            </a:r>
          </a:p>
          <a:p>
            <a:r>
              <a:rPr lang="en-IN" dirty="0" smtClean="0"/>
              <a:t>COV </a:t>
            </a:r>
            <a:r>
              <a:rPr lang="en-IN" sz="1400" dirty="0" smtClean="0"/>
              <a:t>XY </a:t>
            </a:r>
            <a:r>
              <a:rPr lang="en-IN" dirty="0" smtClean="0"/>
              <a:t>= </a:t>
            </a:r>
            <a:r>
              <a:rPr lang="en-IN" dirty="0">
                <a:sym typeface="Symbol"/>
              </a:rPr>
              <a:t> </a:t>
            </a:r>
            <a:r>
              <a:rPr lang="en-IN" sz="1800" dirty="0" smtClean="0"/>
              <a:t>x</a:t>
            </a:r>
            <a:r>
              <a:rPr lang="en-IN" dirty="0" smtClean="0"/>
              <a:t> </a:t>
            </a:r>
            <a:r>
              <a:rPr lang="en-IN" sz="3200" dirty="0" smtClean="0">
                <a:sym typeface="Symbol"/>
              </a:rPr>
              <a:t></a:t>
            </a:r>
            <a:r>
              <a:rPr lang="en-IN" dirty="0" smtClean="0"/>
              <a:t> </a:t>
            </a:r>
            <a:r>
              <a:rPr lang="en-IN" dirty="0" smtClean="0">
                <a:sym typeface="Symbol"/>
              </a:rPr>
              <a:t></a:t>
            </a:r>
            <a:r>
              <a:rPr lang="en-IN" sz="2000" dirty="0" smtClean="0"/>
              <a:t>y</a:t>
            </a:r>
            <a:r>
              <a:rPr lang="en-IN" dirty="0" smtClean="0"/>
              <a:t> </a:t>
            </a:r>
            <a:r>
              <a:rPr lang="en-IN" dirty="0">
                <a:sym typeface="Symbol"/>
              </a:rPr>
              <a:t></a:t>
            </a:r>
            <a:r>
              <a:rPr lang="en-IN" dirty="0" smtClean="0"/>
              <a:t> correlation (r</a:t>
            </a:r>
            <a:r>
              <a:rPr lang="en-IN" sz="1100" dirty="0" smtClean="0"/>
              <a:t>XY</a:t>
            </a:r>
            <a:r>
              <a:rPr lang="en-IN" sz="1800" dirty="0"/>
              <a:t>)</a:t>
            </a:r>
            <a:endParaRPr lang="en-IN" dirty="0" smtClean="0"/>
          </a:p>
          <a:p>
            <a:r>
              <a:rPr lang="en-IN" dirty="0" smtClean="0"/>
              <a:t>Types of covariance:</a:t>
            </a:r>
          </a:p>
          <a:p>
            <a:pPr lvl="1">
              <a:lnSpc>
                <a:spcPct val="110000"/>
              </a:lnSpc>
            </a:pPr>
            <a:r>
              <a:rPr lang="en-IN" dirty="0" smtClean="0"/>
              <a:t>Positive covariance</a:t>
            </a:r>
          </a:p>
          <a:p>
            <a:pPr lvl="1">
              <a:lnSpc>
                <a:spcPct val="110000"/>
              </a:lnSpc>
            </a:pPr>
            <a:r>
              <a:rPr lang="en-IN" dirty="0" smtClean="0"/>
              <a:t>Negative covariance</a:t>
            </a:r>
          </a:p>
          <a:p>
            <a:pPr lvl="1">
              <a:lnSpc>
                <a:spcPct val="110000"/>
              </a:lnSpc>
            </a:pPr>
            <a:r>
              <a:rPr lang="en-IN" dirty="0" smtClean="0"/>
              <a:t>Zero covariance</a:t>
            </a:r>
          </a:p>
          <a:p>
            <a:r>
              <a:rPr lang="en-IN" dirty="0" smtClean="0"/>
              <a:t>To  calculate these steps are followed: </a:t>
            </a:r>
          </a:p>
          <a:p>
            <a:pPr lvl="1"/>
            <a:r>
              <a:rPr lang="en-IN" dirty="0" smtClean="0"/>
              <a:t>Determine the expected returns on assets.</a:t>
            </a:r>
          </a:p>
          <a:p>
            <a:pPr lvl="1"/>
            <a:r>
              <a:rPr lang="en-IN" dirty="0" smtClean="0"/>
              <a:t>Determine the deviation of possible returns from the expected return for each assets.</a:t>
            </a:r>
          </a:p>
          <a:p>
            <a:pPr lvl="1"/>
            <a:r>
              <a:rPr lang="en-IN" dirty="0" smtClean="0"/>
              <a:t>Determine the sum of the product of each deviation of returns of two assets and respected probability.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368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ripti Rani\Desktop\markowitz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4724400" cy="586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19744"/>
            <a:ext cx="7543800" cy="914400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CAPITAL MARKET LINE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" y="990600"/>
            <a:ext cx="4354286" cy="5486400"/>
          </a:xfrm>
        </p:spPr>
        <p:txBody>
          <a:bodyPr>
            <a:normAutofit/>
          </a:bodyPr>
          <a:lstStyle/>
          <a:p>
            <a:r>
              <a:rPr lang="en-IN" dirty="0" smtClean="0"/>
              <a:t>Known as CML.</a:t>
            </a:r>
          </a:p>
          <a:p>
            <a:r>
              <a:rPr lang="en-IN" dirty="0" smtClean="0"/>
              <a:t>It provides a risk-return relationship in market equilibrium..</a:t>
            </a:r>
          </a:p>
          <a:p>
            <a:r>
              <a:rPr lang="en-IN" dirty="0" smtClean="0"/>
              <a:t>It is a measure of risk for efficient portfolios.</a:t>
            </a:r>
          </a:p>
          <a:p>
            <a:r>
              <a:rPr lang="en-IN" dirty="0" smtClean="0"/>
              <a:t>The appropriate measure of risk for an efficient portfolio is the standard deviation of the return of the portfolios.</a:t>
            </a:r>
          </a:p>
          <a:p>
            <a:r>
              <a:rPr lang="en-IN" dirty="0" smtClean="0"/>
              <a:t>It is an efficient set of risky and risk-free securities.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426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1600200"/>
          </a:xfrm>
        </p:spPr>
        <p:txBody>
          <a:bodyPr>
            <a:normAutofit/>
          </a:bodyPr>
          <a:lstStyle/>
          <a:p>
            <a:pPr algn="ctr"/>
            <a:r>
              <a:rPr lang="en-IN" sz="4400" dirty="0" smtClean="0">
                <a:solidFill>
                  <a:schemeClr val="accent1">
                    <a:lumMod val="75000"/>
                  </a:schemeClr>
                </a:solidFill>
              </a:rPr>
              <a:t>Capital Assets Pricing Model</a:t>
            </a:r>
            <a:endParaRPr lang="en-IN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543800" cy="4495800"/>
          </a:xfrm>
        </p:spPr>
        <p:txBody>
          <a:bodyPr/>
          <a:lstStyle/>
          <a:p>
            <a:pPr algn="just"/>
            <a:r>
              <a:rPr lang="en-IN" dirty="0" smtClean="0"/>
              <a:t>Known as </a:t>
            </a:r>
            <a:r>
              <a:rPr lang="en-IN" b="1" dirty="0" smtClean="0"/>
              <a:t>CAPM.</a:t>
            </a:r>
          </a:p>
          <a:p>
            <a:pPr algn="just"/>
            <a:r>
              <a:rPr lang="en-IN" dirty="0" smtClean="0"/>
              <a:t>Provides a framework to determine the required rate of return on an asset.</a:t>
            </a:r>
          </a:p>
          <a:p>
            <a:pPr algn="just"/>
            <a:r>
              <a:rPr lang="en-IN" dirty="0" smtClean="0"/>
              <a:t>Indicates the relationship between return and risk of the assets.</a:t>
            </a:r>
          </a:p>
          <a:p>
            <a:pPr algn="just"/>
            <a:r>
              <a:rPr lang="en-IN" dirty="0" smtClean="0"/>
              <a:t>The required rate of return specified by </a:t>
            </a:r>
            <a:r>
              <a:rPr lang="en-IN" b="1" dirty="0" smtClean="0"/>
              <a:t>CAPM </a:t>
            </a:r>
            <a:r>
              <a:rPr lang="en-IN" dirty="0" smtClean="0"/>
              <a:t>helps in valuing an asset.</a:t>
            </a:r>
          </a:p>
          <a:p>
            <a:pPr algn="just"/>
            <a:r>
              <a:rPr lang="en-IN" dirty="0" smtClean="0"/>
              <a:t>Expected and required rate of return can be compared.</a:t>
            </a:r>
          </a:p>
          <a:p>
            <a:pPr algn="just"/>
            <a:r>
              <a:rPr lang="en-IN" dirty="0" smtClean="0"/>
              <a:t>Helps to determine whether the asset is fairly valued.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830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781800" cy="990600"/>
          </a:xfrm>
        </p:spPr>
        <p:txBody>
          <a:bodyPr/>
          <a:lstStyle/>
          <a:p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Assumptions of CAPM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IN" b="1" dirty="0" smtClean="0"/>
              <a:t>Market efficiency </a:t>
            </a:r>
          </a:p>
          <a:p>
            <a:pPr lvl="1"/>
            <a:r>
              <a:rPr lang="en-IN" dirty="0" smtClean="0"/>
              <a:t>Implies that the share prices reflect all available information.</a:t>
            </a:r>
          </a:p>
          <a:p>
            <a:pPr lvl="1"/>
            <a:r>
              <a:rPr lang="en-IN" dirty="0" smtClean="0"/>
              <a:t>Individual investors are not able to affect the prices of securities.</a:t>
            </a:r>
          </a:p>
          <a:p>
            <a:r>
              <a:rPr lang="en-IN" b="1" dirty="0" smtClean="0"/>
              <a:t>Risk aversion and mean-variance optimisation</a:t>
            </a:r>
          </a:p>
          <a:p>
            <a:pPr lvl="1"/>
            <a:r>
              <a:rPr lang="en-IN" dirty="0" smtClean="0"/>
              <a:t>Investors evaluate a security’s return and risk in terms of the expected return and variance or standard deviation respectively.</a:t>
            </a:r>
          </a:p>
          <a:p>
            <a:pPr lvl="1"/>
            <a:r>
              <a:rPr lang="en-IN" dirty="0" smtClean="0"/>
              <a:t>Investors are mean-variance optimizers and they form efficient portfolios.</a:t>
            </a:r>
          </a:p>
          <a:p>
            <a:r>
              <a:rPr lang="en-IN" b="1" dirty="0" smtClean="0"/>
              <a:t>Homogeneous expectations: </a:t>
            </a:r>
            <a:r>
              <a:rPr lang="en-IN" dirty="0" smtClean="0"/>
              <a:t>All investors have the same expectations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Single time period: </a:t>
            </a:r>
            <a:r>
              <a:rPr lang="en-IN" dirty="0" smtClean="0"/>
              <a:t>All investors decision is based on a single time period.</a:t>
            </a:r>
            <a:endParaRPr lang="en-IN" b="1" dirty="0" smtClean="0"/>
          </a:p>
          <a:p>
            <a:r>
              <a:rPr lang="en-IN" b="1" dirty="0" smtClean="0"/>
              <a:t>Risk-free rate</a:t>
            </a:r>
            <a:r>
              <a:rPr lang="en-IN" dirty="0" smtClean="0"/>
              <a:t>: All investors can lend and borrow at a risk-free rate of interest. They form portfolios from publicly traded securities like shares and bonds.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052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086600" cy="6858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Security Market Line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305800" cy="4953000"/>
              </a:xfrm>
            </p:spPr>
            <p:txBody>
              <a:bodyPr/>
              <a:lstStyle/>
              <a:p>
                <a:r>
                  <a:rPr lang="en-IN" dirty="0" smtClean="0"/>
                  <a:t>Under CAPM, risk of an individual security is defined as the volatility of the security’s return as well as the return of the market portfolio.</a:t>
                </a:r>
              </a:p>
              <a:p>
                <a:r>
                  <a:rPr lang="en-IN" dirty="0" smtClean="0"/>
                  <a:t>This risk of an individual risky security is its systematic risk.</a:t>
                </a:r>
              </a:p>
              <a:p>
                <a:r>
                  <a:rPr lang="en-IN" dirty="0" smtClean="0"/>
                  <a:t>Systematic risk is measured as the covariance of an individual risky security with the market portfolio.</a:t>
                </a:r>
              </a:p>
              <a:p>
                <a:r>
                  <a:rPr lang="en-IN" dirty="0" smtClean="0"/>
                  <a:t>The covariance of any assets with itself is represented by its variance.</a:t>
                </a:r>
              </a:p>
              <a:p>
                <a:r>
                  <a:rPr lang="en-IN" dirty="0" smtClean="0"/>
                  <a:t>The return on market portfolio should depend on its own risk, which is given by the variance of the market return.</a:t>
                </a:r>
              </a:p>
              <a:p>
                <a:pPr marL="0" indent="0">
                  <a:buNone/>
                </a:pPr>
                <a:r>
                  <a:rPr lang="en-IN" dirty="0" smtClean="0"/>
                  <a:t> 		E(</a:t>
                </a:r>
                <a:r>
                  <a:rPr lang="en-IN" dirty="0" err="1" smtClean="0"/>
                  <a:t>R</a:t>
                </a:r>
                <a:r>
                  <a:rPr lang="en-IN" sz="1600" dirty="0" err="1" smtClean="0"/>
                  <a:t>j</a:t>
                </a:r>
                <a:r>
                  <a:rPr lang="en-IN" dirty="0" smtClean="0"/>
                  <a:t>) = R</a:t>
                </a:r>
                <a:r>
                  <a:rPr lang="en-IN" sz="1400" dirty="0" smtClean="0"/>
                  <a:t>f  </a:t>
                </a:r>
                <a:r>
                  <a:rPr lang="en-IN" dirty="0" smtClean="0"/>
                  <a:t>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IN" dirty="0"/>
                          <m:t>E</m:t>
                        </m:r>
                        <m:r>
                          <m:rPr>
                            <m:nor/>
                          </m:rPr>
                          <a:rPr lang="en-IN" dirty="0"/>
                          <m:t>(</m:t>
                        </m:r>
                        <m:r>
                          <m:rPr>
                            <m:nor/>
                          </m:rPr>
                          <a:rPr lang="en-IN" dirty="0"/>
                          <m:t>Rm</m:t>
                        </m:r>
                        <m:r>
                          <m:rPr>
                            <m:nor/>
                          </m:rPr>
                          <a:rPr lang="en-IN" dirty="0"/>
                          <m:t>) – (</m:t>
                        </m:r>
                        <m:r>
                          <m:rPr>
                            <m:nor/>
                          </m:rPr>
                          <a:rPr lang="en-IN"/>
                          <m:t>R</m:t>
                        </m:r>
                        <m:r>
                          <m:rPr>
                            <m:nor/>
                          </m:rPr>
                          <a:rPr lang="en-IN" sz="1600"/>
                          <m:t>f</m:t>
                        </m:r>
                        <m:r>
                          <m:rPr>
                            <m:nor/>
                          </m:rPr>
                          <a:rPr lang="en-IN" dirty="0"/>
                          <m:t>)</m:t>
                        </m:r>
                      </m:e>
                    </m:d>
                  </m:oMath>
                </a14:m>
                <a:r>
                  <a:rPr lang="en-IN" dirty="0" smtClean="0">
                    <a:sym typeface="Symbol"/>
                  </a:rPr>
                  <a:t></a:t>
                </a:r>
                <a:r>
                  <a:rPr lang="en-IN" sz="1600" dirty="0" smtClean="0">
                    <a:sym typeface="Symbol"/>
                  </a:rPr>
                  <a:t>j</a:t>
                </a:r>
                <a:endParaRPr lang="en-IN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305800" cy="4953000"/>
              </a:xfrm>
              <a:blipFill rotWithShape="1">
                <a:blip r:embed="rId2"/>
                <a:stretch>
                  <a:fillRect l="-11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169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91400" cy="990600"/>
          </a:xfrm>
        </p:spPr>
        <p:txBody>
          <a:bodyPr>
            <a:normAutofit/>
          </a:bodyPr>
          <a:lstStyle/>
          <a:p>
            <a:r>
              <a:rPr lang="en-IN" sz="4800" dirty="0" smtClean="0">
                <a:solidFill>
                  <a:schemeClr val="tx2">
                    <a:lumMod val="75000"/>
                  </a:schemeClr>
                </a:solidFill>
              </a:rPr>
              <a:t>Security Market Line </a:t>
            </a:r>
            <a:endParaRPr lang="en-IN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0"/>
            <a:ext cx="7543800" cy="3886200"/>
          </a:xfrm>
        </p:spPr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16182" y="2045732"/>
            <a:ext cx="0" cy="3124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3500" y="51816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278082" y="2362200"/>
            <a:ext cx="4419600" cy="198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8864" y="3603092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99064" y="3619500"/>
            <a:ext cx="0" cy="156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19200" y="167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E(</a:t>
            </a:r>
            <a:r>
              <a:rPr lang="en-IN" dirty="0" err="1" smtClean="0"/>
              <a:t>Rj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1861066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Security Market Line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49911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COV j,m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5181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ym typeface="Symbol"/>
              </a:rPr>
              <a:t>2m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</a:t>
            </a:r>
            <a:r>
              <a:rPr lang="en-IN" sz="1400" dirty="0" smtClean="0"/>
              <a:t>f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76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43800" cy="762000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Comparison between CML &amp; SML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038600"/>
          </a:xfrm>
        </p:spPr>
        <p:txBody>
          <a:bodyPr/>
          <a:lstStyle/>
          <a:p>
            <a:r>
              <a:rPr lang="en-IN" dirty="0" smtClean="0"/>
              <a:t>SML &amp; CML both postulate a linear relationship between risk and return.</a:t>
            </a:r>
          </a:p>
          <a:p>
            <a:r>
              <a:rPr lang="en-IN" dirty="0" smtClean="0"/>
              <a:t>In CML the risk is defined as total risk &amp; is measured by Standard Deviation, while in SML the risk is defined as systematic risk &amp; is measured by </a:t>
            </a:r>
            <a:r>
              <a:rPr lang="en-IN" dirty="0" smtClean="0">
                <a:sym typeface="Symbol"/>
              </a:rPr>
              <a:t>.</a:t>
            </a:r>
          </a:p>
          <a:p>
            <a:r>
              <a:rPr lang="en-IN" dirty="0" smtClean="0">
                <a:sym typeface="Symbol"/>
              </a:rPr>
              <a:t>CML is valid only for efficient portfolios while SML is valid for all portfolios &amp; all individual securities as well.</a:t>
            </a:r>
          </a:p>
          <a:p>
            <a:r>
              <a:rPr lang="en-IN" dirty="0" smtClean="0">
                <a:sym typeface="Symbol"/>
              </a:rPr>
              <a:t>CML is the basis of the capital market theory while SML is the basis of the CAPM.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917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781800" cy="990600"/>
          </a:xfrm>
        </p:spPr>
        <p:txBody>
          <a:bodyPr/>
          <a:lstStyle/>
          <a:p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Implications of CAPM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43800" cy="426720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Investors will always combine a risk-free asset with a market portfolio of risky assets. They will invest in risky assets in proportion to their market value.</a:t>
            </a:r>
          </a:p>
          <a:p>
            <a:r>
              <a:rPr lang="en-IN" dirty="0" smtClean="0"/>
              <a:t>Investors will be compensated only for that risk which they can’t diversify. This is the market-related (systematic)</a:t>
            </a:r>
            <a:r>
              <a:rPr lang="en-IN" dirty="0"/>
              <a:t> </a:t>
            </a:r>
            <a:r>
              <a:rPr lang="en-IN" dirty="0" smtClean="0"/>
              <a:t>risk. Beta, which is ratio of the covariance between the asset returns and the market returns divided by the market variance, is the most appropriate measure of an asset’s risk.</a:t>
            </a:r>
          </a:p>
          <a:p>
            <a:r>
              <a:rPr lang="en-IN" dirty="0" smtClean="0"/>
              <a:t>Investors can expect returns from their investment according to the risk. This implies a linear relationship between the asset’s expected return and its beta.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58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Limitation of CAPM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based on unrealistic assumptions</a:t>
            </a:r>
          </a:p>
          <a:p>
            <a:r>
              <a:rPr lang="en-IN" dirty="0" smtClean="0"/>
              <a:t>It is difficult to test the validity of CAPM.</a:t>
            </a:r>
          </a:p>
          <a:p>
            <a:r>
              <a:rPr lang="en-IN" dirty="0" smtClean="0"/>
              <a:t>Betas do not remain stable over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926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848600" cy="5029200"/>
          </a:xfrm>
        </p:spPr>
        <p:txBody>
          <a:bodyPr/>
          <a:lstStyle/>
          <a:p>
            <a:pPr algn="just"/>
            <a:r>
              <a:rPr lang="en-IN" dirty="0"/>
              <a:t>An investor is supposed to be risk-averse, hence he/she wants a small variance of the return (i.e. a small risk) and a high expected return.</a:t>
            </a:r>
          </a:p>
          <a:p>
            <a:pPr algn="just"/>
            <a:r>
              <a:rPr lang="en-IN" dirty="0" smtClean="0"/>
              <a:t>Provides </a:t>
            </a:r>
            <a:r>
              <a:rPr lang="en-IN" dirty="0"/>
              <a:t>a method to analyse how good a given </a:t>
            </a:r>
            <a:r>
              <a:rPr lang="en-IN" dirty="0" smtClean="0"/>
              <a:t>portfolio is.</a:t>
            </a:r>
          </a:p>
          <a:p>
            <a:pPr algn="just"/>
            <a:r>
              <a:rPr lang="en-IN" dirty="0" smtClean="0"/>
              <a:t>It is </a:t>
            </a:r>
            <a:r>
              <a:rPr lang="en-IN" dirty="0"/>
              <a:t>based </a:t>
            </a:r>
            <a:r>
              <a:rPr lang="en-IN" dirty="0" smtClean="0"/>
              <a:t>only on </a:t>
            </a:r>
            <a:r>
              <a:rPr lang="en-IN" dirty="0"/>
              <a:t>the means and the variance of the returns of the assets contained in the portfolio.</a:t>
            </a:r>
          </a:p>
          <a:p>
            <a:pPr algn="just"/>
            <a:r>
              <a:rPr lang="en-IN" dirty="0" smtClean="0"/>
              <a:t>It is a quantitative tool that allows an investor to allocate his resources by considering trade-off between risk and return.</a:t>
            </a:r>
          </a:p>
          <a:p>
            <a:pPr algn="just"/>
            <a:r>
              <a:rPr lang="en-IN" dirty="0" smtClean="0"/>
              <a:t>For a given level of expected return in a group of securities, one security will dominate.</a:t>
            </a:r>
          </a:p>
          <a:p>
            <a:pPr algn="just"/>
            <a:r>
              <a:rPr lang="en-IN" dirty="0" smtClean="0"/>
              <a:t>Concept of Diversification introduced.</a:t>
            </a:r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438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400" b="1" u="sng" dirty="0">
                <a:solidFill>
                  <a:schemeClr val="accent1">
                    <a:lumMod val="75000"/>
                  </a:schemeClr>
                </a:solidFill>
              </a:rPr>
              <a:t>Markowitz Portfolio Theory </a:t>
            </a:r>
            <a:r>
              <a:rPr lang="en-IN" sz="4800" b="1" u="sng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IN" sz="4800" b="1" u="sng" dirty="0">
                <a:solidFill>
                  <a:schemeClr val="accent1">
                    <a:lumMod val="75000"/>
                  </a:schemeClr>
                </a:solidFill>
              </a:rPr>
            </a:br>
            <a:endParaRPr lang="en-IN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7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6858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Assumptions of The Model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43800" cy="3581400"/>
          </a:xfrm>
        </p:spPr>
        <p:txBody>
          <a:bodyPr/>
          <a:lstStyle/>
          <a:p>
            <a:r>
              <a:rPr lang="en-IN" dirty="0" smtClean="0"/>
              <a:t>The individual investor estimates risk on the basis of variability of returns.</a:t>
            </a:r>
          </a:p>
          <a:p>
            <a:r>
              <a:rPr lang="en-IN" dirty="0" smtClean="0"/>
              <a:t>An investor’s decision is based solely on the expected return and variance of return.</a:t>
            </a:r>
          </a:p>
          <a:p>
            <a:r>
              <a:rPr lang="en-IN" dirty="0" smtClean="0"/>
              <a:t>For a given level of risk, an investor prefers higher return to lower returns.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261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" y="990600"/>
            <a:ext cx="8452472" cy="5562600"/>
          </a:xfrm>
        </p:spPr>
        <p:txBody>
          <a:bodyPr>
            <a:noAutofit/>
          </a:bodyPr>
          <a:lstStyle/>
          <a:p>
            <a:r>
              <a:rPr lang="en-IN" sz="1800" dirty="0" smtClean="0"/>
              <a:t>For return                </a:t>
            </a:r>
          </a:p>
          <a:p>
            <a:pPr marL="0" indent="0">
              <a:buNone/>
            </a:pPr>
            <a:r>
              <a:rPr lang="en-IN" sz="1800" dirty="0"/>
              <a:t> </a:t>
            </a:r>
            <a:r>
              <a:rPr lang="en-IN" sz="1800" dirty="0" smtClean="0"/>
              <a:t>                    </a:t>
            </a:r>
            <a:r>
              <a:rPr lang="en-IN" sz="1800" dirty="0" err="1" smtClean="0"/>
              <a:t>Rp</a:t>
            </a:r>
            <a:r>
              <a:rPr lang="en-IN" sz="1800" dirty="0" smtClean="0"/>
              <a:t> = </a:t>
            </a:r>
            <a:r>
              <a:rPr lang="en-IN" sz="1800" dirty="0" smtClean="0">
                <a:sym typeface="Symbol"/>
              </a:rPr>
              <a:t> Xi </a:t>
            </a:r>
            <a:r>
              <a:rPr lang="en-IN" sz="1800" dirty="0" err="1" smtClean="0">
                <a:sym typeface="Symbol"/>
              </a:rPr>
              <a:t>Ri</a:t>
            </a:r>
            <a:r>
              <a:rPr lang="en-IN" sz="1800" dirty="0" smtClean="0">
                <a:sym typeface="Symbol"/>
              </a:rPr>
              <a:t>, </a:t>
            </a:r>
          </a:p>
          <a:p>
            <a:pPr marL="0" indent="0">
              <a:buNone/>
            </a:pPr>
            <a:r>
              <a:rPr lang="en-IN" sz="1800" dirty="0" smtClean="0">
                <a:sym typeface="Symbol"/>
              </a:rPr>
              <a:t>Where, </a:t>
            </a:r>
          </a:p>
          <a:p>
            <a:pPr marL="0" indent="0">
              <a:buNone/>
            </a:pPr>
            <a:endParaRPr lang="en-IN" sz="1800" dirty="0" smtClean="0">
              <a:sym typeface="Symbol"/>
            </a:endParaRPr>
          </a:p>
          <a:p>
            <a:pPr marL="0" indent="0">
              <a:buNone/>
            </a:pPr>
            <a:r>
              <a:rPr lang="en-IN" sz="1800" dirty="0">
                <a:sym typeface="Symbol"/>
              </a:rPr>
              <a:t> </a:t>
            </a:r>
            <a:r>
              <a:rPr lang="en-IN" sz="1800" dirty="0" smtClean="0">
                <a:sym typeface="Symbol"/>
              </a:rPr>
              <a:t>           </a:t>
            </a:r>
            <a:r>
              <a:rPr lang="en-IN" sz="1800" dirty="0" err="1" smtClean="0">
                <a:sym typeface="Symbol"/>
              </a:rPr>
              <a:t>Rp</a:t>
            </a:r>
            <a:r>
              <a:rPr lang="en-IN" sz="1800" dirty="0" smtClean="0">
                <a:sym typeface="Symbol"/>
              </a:rPr>
              <a:t> = return on the portfolio</a:t>
            </a:r>
          </a:p>
          <a:p>
            <a:pPr marL="0" indent="0">
              <a:buNone/>
            </a:pPr>
            <a:r>
              <a:rPr lang="en-IN" sz="1800" dirty="0" smtClean="0">
                <a:sym typeface="Symbol"/>
              </a:rPr>
              <a:t>              Xi = proportion of total portfolio invested in security i</a:t>
            </a:r>
          </a:p>
          <a:p>
            <a:pPr marL="0" indent="0">
              <a:buNone/>
            </a:pPr>
            <a:r>
              <a:rPr lang="en-IN" sz="1800" dirty="0">
                <a:sym typeface="Symbol"/>
              </a:rPr>
              <a:t> </a:t>
            </a:r>
            <a:r>
              <a:rPr lang="en-IN" sz="1800" dirty="0" smtClean="0">
                <a:sym typeface="Symbol"/>
              </a:rPr>
              <a:t>             </a:t>
            </a:r>
            <a:r>
              <a:rPr lang="en-IN" sz="1800" dirty="0" err="1" smtClean="0">
                <a:sym typeface="Symbol"/>
              </a:rPr>
              <a:t>Ri</a:t>
            </a:r>
            <a:r>
              <a:rPr lang="en-IN" sz="1800" dirty="0" smtClean="0">
                <a:sym typeface="Symbol"/>
              </a:rPr>
              <a:t> = Expected return on security i</a:t>
            </a:r>
          </a:p>
          <a:p>
            <a:pPr marL="0" indent="0">
              <a:buNone/>
            </a:pPr>
            <a:endParaRPr lang="en-IN" sz="1800" dirty="0" smtClean="0">
              <a:sym typeface="Symbol"/>
            </a:endParaRPr>
          </a:p>
          <a:p>
            <a:r>
              <a:rPr lang="en-IN" sz="1800" dirty="0" smtClean="0"/>
              <a:t>Portfolio risk for holding two securities can be calculated as</a:t>
            </a:r>
          </a:p>
          <a:p>
            <a:endParaRPr lang="en-IN" sz="1800" dirty="0" smtClean="0"/>
          </a:p>
          <a:p>
            <a:pPr marL="0" indent="0">
              <a:buNone/>
            </a:pPr>
            <a:r>
              <a:rPr lang="en-IN" sz="1800" dirty="0"/>
              <a:t> </a:t>
            </a:r>
            <a:r>
              <a:rPr lang="en-IN" sz="1800" dirty="0" smtClean="0"/>
              <a:t>                             </a:t>
            </a:r>
            <a:r>
              <a:rPr lang="en-IN" sz="1800" dirty="0" smtClean="0">
                <a:sym typeface="Symbol"/>
              </a:rPr>
              <a:t>p =       </a:t>
            </a:r>
            <a:r>
              <a:rPr lang="en-IN" sz="1800" dirty="0" smtClean="0">
                <a:sym typeface="Symbol"/>
              </a:rPr>
              <a:t>Xi^2*</a:t>
            </a:r>
            <a:r>
              <a:rPr lang="en-IN" sz="1800" dirty="0" smtClean="0">
                <a:sym typeface="Symbol"/>
              </a:rPr>
              <a:t>i^2 + </a:t>
            </a:r>
            <a:r>
              <a:rPr lang="en-IN" sz="1800" dirty="0" smtClean="0">
                <a:sym typeface="Symbol"/>
              </a:rPr>
              <a:t>Xj^2*</a:t>
            </a:r>
            <a:r>
              <a:rPr lang="en-IN" sz="1800" dirty="0">
                <a:sym typeface="Symbol"/>
              </a:rPr>
              <a:t>j</a:t>
            </a:r>
            <a:r>
              <a:rPr lang="en-IN" sz="1800" dirty="0" smtClean="0">
                <a:sym typeface="Symbol"/>
              </a:rPr>
              <a:t>^2+ 2XiXj(</a:t>
            </a:r>
            <a:r>
              <a:rPr lang="en-IN" sz="1800" dirty="0" err="1" smtClean="0">
                <a:sym typeface="Symbol"/>
              </a:rPr>
              <a:t>rij</a:t>
            </a:r>
            <a:r>
              <a:rPr lang="en-IN" sz="1800" dirty="0" smtClean="0">
                <a:sym typeface="Symbol"/>
              </a:rPr>
              <a:t> </a:t>
            </a:r>
            <a:r>
              <a:rPr lang="en-IN" sz="1800" dirty="0" err="1">
                <a:sym typeface="Symbol"/>
              </a:rPr>
              <a:t>i</a:t>
            </a:r>
            <a:r>
              <a:rPr lang="en-IN" sz="1800" dirty="0" err="1" smtClean="0">
                <a:sym typeface="Symbol"/>
              </a:rPr>
              <a:t>j</a:t>
            </a:r>
            <a:r>
              <a:rPr lang="en-IN" sz="1800" dirty="0" smtClean="0">
                <a:sym typeface="Symbol"/>
              </a:rPr>
              <a:t>)   ;</a:t>
            </a:r>
          </a:p>
          <a:p>
            <a:pPr marL="320040" lvl="1" indent="0">
              <a:buNone/>
            </a:pPr>
            <a:r>
              <a:rPr lang="en-IN" sz="1600" dirty="0" smtClean="0">
                <a:sym typeface="Symbol"/>
              </a:rPr>
              <a:t> where 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1600" dirty="0" smtClean="0">
                <a:sym typeface="Symbol"/>
              </a:rPr>
              <a:t> p = portfolio standard deviation 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1600" dirty="0" smtClean="0">
                <a:sym typeface="Symbol"/>
              </a:rPr>
              <a:t> i= standard deviation of stock i  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1600" dirty="0" smtClean="0">
                <a:sym typeface="Symbol"/>
              </a:rPr>
              <a:t> j= standard deviation of stock j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1600" dirty="0" smtClean="0"/>
              <a:t> Xi= percentage of total portfolio value in stock Xi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1600" dirty="0"/>
              <a:t> </a:t>
            </a:r>
            <a:r>
              <a:rPr lang="en-IN" sz="1600" dirty="0" err="1" smtClean="0"/>
              <a:t>Xj</a:t>
            </a:r>
            <a:r>
              <a:rPr lang="en-IN" sz="1600" dirty="0" smtClean="0"/>
              <a:t>= percentage of total portfolio value in stock </a:t>
            </a:r>
            <a:r>
              <a:rPr lang="en-IN" sz="1600" dirty="0" err="1" smtClean="0"/>
              <a:t>Xj</a:t>
            </a:r>
            <a:endParaRPr lang="en-IN" sz="1600" dirty="0" smtClean="0"/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1600" dirty="0"/>
              <a:t> </a:t>
            </a:r>
            <a:r>
              <a:rPr lang="en-IN" sz="1600" smtClean="0"/>
              <a:t>rij=  </a:t>
            </a:r>
            <a:r>
              <a:rPr lang="en-IN" sz="1600" dirty="0" smtClean="0"/>
              <a:t>correlation coefficient of Xi and </a:t>
            </a:r>
            <a:r>
              <a:rPr lang="en-IN" sz="1600" dirty="0" err="1" smtClean="0"/>
              <a:t>Xj</a:t>
            </a:r>
            <a:r>
              <a:rPr lang="en-IN" sz="1600" dirty="0" smtClean="0"/>
              <a:t>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237" y="4420399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08564" y="4191799"/>
            <a:ext cx="762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95155" y="4191799"/>
            <a:ext cx="3505200" cy="7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56855" y="0"/>
            <a:ext cx="6781800" cy="914400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chemeClr val="accent1">
                    <a:lumMod val="50000"/>
                  </a:schemeClr>
                </a:solidFill>
              </a:rPr>
              <a:t>Formulas Relating Markowitz Concept</a:t>
            </a:r>
            <a:endParaRPr lang="en-IN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8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543800" cy="3886200"/>
          </a:xfrm>
        </p:spPr>
        <p:txBody>
          <a:bodyPr/>
          <a:lstStyle/>
          <a:p>
            <a:r>
              <a:rPr lang="en-IN" dirty="0" smtClean="0"/>
              <a:t>Correlation Coefficient </a:t>
            </a:r>
          </a:p>
          <a:p>
            <a:pPr marL="0" indent="0">
              <a:buNone/>
            </a:pPr>
            <a:r>
              <a:rPr lang="en-IN" sz="3200" dirty="0"/>
              <a:t> </a:t>
            </a:r>
            <a:r>
              <a:rPr lang="en-IN" sz="3200" dirty="0" smtClean="0"/>
              <a:t>     </a:t>
            </a:r>
            <a:r>
              <a:rPr lang="en-IN" sz="4000" dirty="0" smtClean="0"/>
              <a:t>r</a:t>
            </a:r>
            <a:r>
              <a:rPr lang="en-IN" sz="2000" dirty="0" smtClean="0"/>
              <a:t>12 = Covariance of </a:t>
            </a:r>
            <a:r>
              <a:rPr lang="en-IN" sz="3200" dirty="0" smtClean="0"/>
              <a:t>X</a:t>
            </a:r>
            <a:r>
              <a:rPr lang="en-IN" sz="1200" dirty="0" smtClean="0"/>
              <a:t>12</a:t>
            </a:r>
          </a:p>
          <a:p>
            <a:pPr marL="0" indent="0">
              <a:buNone/>
            </a:pPr>
            <a:r>
              <a:rPr lang="en-IN" sz="1200" dirty="0" smtClean="0"/>
              <a:t>                                              </a:t>
            </a:r>
            <a:r>
              <a:rPr lang="en-IN" sz="3200" dirty="0" smtClean="0">
                <a:sym typeface="Symbol"/>
              </a:rPr>
              <a:t></a:t>
            </a:r>
            <a:r>
              <a:rPr lang="en-IN" sz="1600" dirty="0" smtClean="0">
                <a:sym typeface="Symbol"/>
              </a:rPr>
              <a:t>1 </a:t>
            </a:r>
            <a:r>
              <a:rPr lang="en-IN" sz="3200" dirty="0" smtClean="0">
                <a:sym typeface="Symbol"/>
              </a:rPr>
              <a:t></a:t>
            </a:r>
            <a:r>
              <a:rPr lang="en-IN" sz="1050" dirty="0" smtClean="0">
                <a:sym typeface="Symbol"/>
              </a:rPr>
              <a:t>2</a:t>
            </a:r>
          </a:p>
          <a:p>
            <a:pPr marL="0" indent="0">
              <a:buNone/>
            </a:pPr>
            <a:endParaRPr lang="en-IN" sz="900" dirty="0">
              <a:sym typeface="Symbol"/>
            </a:endParaRPr>
          </a:p>
          <a:p>
            <a:r>
              <a:rPr lang="en-IN" dirty="0" smtClean="0"/>
              <a:t>Covariance of  X</a:t>
            </a:r>
            <a:r>
              <a:rPr lang="en-IN" sz="1600" dirty="0" smtClean="0"/>
              <a:t>12</a:t>
            </a:r>
          </a:p>
          <a:p>
            <a:endParaRPr lang="en-IN" sz="1600" dirty="0" smtClean="0"/>
          </a:p>
          <a:p>
            <a:pPr marL="0" indent="0">
              <a:buNone/>
            </a:pPr>
            <a:r>
              <a:rPr lang="en-IN" sz="1400" dirty="0" smtClean="0"/>
              <a:t>                      </a:t>
            </a:r>
            <a:r>
              <a:rPr lang="en-IN" sz="1800" dirty="0" smtClean="0"/>
              <a:t> </a:t>
            </a:r>
            <a:r>
              <a:rPr lang="en-IN" dirty="0" smtClean="0"/>
              <a:t>COV of X</a:t>
            </a:r>
            <a:r>
              <a:rPr lang="en-IN" sz="1100" dirty="0" smtClean="0"/>
              <a:t>12 =  </a:t>
            </a:r>
            <a:r>
              <a:rPr lang="en-IN" sz="2000" dirty="0" smtClean="0"/>
              <a:t>1/N </a:t>
            </a:r>
            <a:r>
              <a:rPr lang="en-IN" sz="2000" dirty="0" smtClean="0">
                <a:sym typeface="Symbol"/>
              </a:rPr>
              <a:t> (</a:t>
            </a:r>
            <a:r>
              <a:rPr lang="en-IN" sz="2000" dirty="0" err="1" smtClean="0">
                <a:sym typeface="Symbol"/>
              </a:rPr>
              <a:t>Ri</a:t>
            </a:r>
            <a:r>
              <a:rPr lang="en-IN" sz="2000" dirty="0" smtClean="0">
                <a:sym typeface="Symbol"/>
              </a:rPr>
              <a:t> – </a:t>
            </a:r>
            <a:r>
              <a:rPr lang="en-IN" sz="2000" dirty="0" err="1" smtClean="0">
                <a:sym typeface="Symbol"/>
              </a:rPr>
              <a:t>Ri</a:t>
            </a:r>
            <a:r>
              <a:rPr lang="en-IN" sz="2000" dirty="0" smtClean="0">
                <a:sym typeface="Symbol"/>
              </a:rPr>
              <a:t>) (</a:t>
            </a:r>
            <a:r>
              <a:rPr lang="en-IN" sz="2000" dirty="0" err="1" smtClean="0">
                <a:sym typeface="Symbol"/>
              </a:rPr>
              <a:t>Rj</a:t>
            </a:r>
            <a:r>
              <a:rPr lang="en-IN" sz="2000" dirty="0" smtClean="0">
                <a:sym typeface="Symbol"/>
              </a:rPr>
              <a:t> – </a:t>
            </a:r>
            <a:r>
              <a:rPr lang="en-IN" sz="2000" dirty="0" err="1" smtClean="0">
                <a:sym typeface="Symbol"/>
              </a:rPr>
              <a:t>Rj</a:t>
            </a:r>
            <a:r>
              <a:rPr lang="en-IN" sz="2000" dirty="0" smtClean="0">
                <a:sym typeface="Symbol"/>
              </a:rPr>
              <a:t> )   </a:t>
            </a:r>
            <a:endParaRPr lang="en-IN" sz="105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2362200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39965" y="3810000"/>
            <a:ext cx="2182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56118" y="380999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85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924800" cy="1066800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>
                <a:solidFill>
                  <a:schemeClr val="accent1">
                    <a:lumMod val="75000"/>
                  </a:schemeClr>
                </a:solidFill>
              </a:rPr>
              <a:t>Markowitz Efficient Frontier</a:t>
            </a:r>
            <a:endParaRPr lang="en-IN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3962400" cy="5181600"/>
          </a:xfrm>
        </p:spPr>
        <p:txBody>
          <a:bodyPr>
            <a:normAutofit/>
          </a:bodyPr>
          <a:lstStyle/>
          <a:p>
            <a:pPr algn="just"/>
            <a:r>
              <a:rPr lang="en-IN" sz="2000" dirty="0" smtClean="0"/>
              <a:t>The risk and return of all portfolios plotted in the risk-return space would be dominated by efficient portfolios. </a:t>
            </a:r>
          </a:p>
          <a:p>
            <a:pPr algn="just"/>
            <a:r>
              <a:rPr lang="en-IN" sz="2000" dirty="0" smtClean="0"/>
              <a:t>Portfolios may be constructed from available securities.</a:t>
            </a:r>
          </a:p>
          <a:p>
            <a:pPr algn="just"/>
            <a:r>
              <a:rPr lang="en-IN" sz="2000" dirty="0" smtClean="0"/>
              <a:t>All possible combinations of expected return and risk compose the attainable set.</a:t>
            </a:r>
          </a:p>
          <a:p>
            <a:pPr algn="just"/>
            <a:endParaRPr lang="en-IN" dirty="0"/>
          </a:p>
        </p:txBody>
      </p:sp>
      <p:pic>
        <p:nvPicPr>
          <p:cNvPr id="1026" name="Picture 2" descr="C:\Users\Tripti Rani\Desktop\markowitz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14400"/>
            <a:ext cx="5077691" cy="516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92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6781800" cy="914400"/>
          </a:xfrm>
        </p:spPr>
        <p:txBody>
          <a:bodyPr>
            <a:normAutofit/>
          </a:bodyPr>
          <a:lstStyle/>
          <a:p>
            <a:r>
              <a:rPr lang="en-IN" sz="4400" dirty="0" smtClean="0">
                <a:solidFill>
                  <a:schemeClr val="accent1">
                    <a:lumMod val="75000"/>
                  </a:schemeClr>
                </a:solidFill>
              </a:rPr>
              <a:t>Diversification</a:t>
            </a:r>
            <a:endParaRPr lang="en-IN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648200"/>
          </a:xfrm>
        </p:spPr>
        <p:txBody>
          <a:bodyPr/>
          <a:lstStyle/>
          <a:p>
            <a:r>
              <a:rPr lang="en-IN" dirty="0" smtClean="0"/>
              <a:t>Portfolio risk can be reduced by the simplest kind of diversification.</a:t>
            </a:r>
          </a:p>
          <a:p>
            <a:r>
              <a:rPr lang="en-IN" dirty="0" smtClean="0"/>
              <a:t>Diversification reduces the un-systematic risk or unique risk. </a:t>
            </a:r>
          </a:p>
          <a:p>
            <a:r>
              <a:rPr lang="en-IN" dirty="0" smtClean="0"/>
              <a:t>It can not reduce systematic risk.</a:t>
            </a:r>
          </a:p>
          <a:p>
            <a:r>
              <a:rPr lang="en-IN" dirty="0" smtClean="0"/>
              <a:t>For securities diversification securities are selected at random and no analytical procedure is used.</a:t>
            </a:r>
          </a:p>
          <a:p>
            <a:r>
              <a:rPr lang="en-IN" dirty="0" smtClean="0"/>
              <a:t>This type of diversification reduces risk only to a certain extent.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184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143000"/>
          </a:xfrm>
        </p:spPr>
        <p:txBody>
          <a:bodyPr>
            <a:noAutofit/>
          </a:bodyPr>
          <a:lstStyle/>
          <a:p>
            <a:r>
              <a:rPr lang="en-IN" sz="4400" dirty="0" smtClean="0">
                <a:solidFill>
                  <a:schemeClr val="accent1">
                    <a:lumMod val="75000"/>
                  </a:schemeClr>
                </a:solidFill>
              </a:rPr>
              <a:t>Problems regarding diversification</a:t>
            </a:r>
            <a:endParaRPr lang="en-IN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133600"/>
            <a:ext cx="7391400" cy="2971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IN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7700" y="40386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 smtClean="0"/>
              <a:t>.</a:t>
            </a:r>
          </a:p>
          <a:p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76300" y="2362200"/>
            <a:ext cx="7543800" cy="2743200"/>
          </a:xfrm>
        </p:spPr>
        <p:txBody>
          <a:bodyPr>
            <a:normAutofit/>
          </a:bodyPr>
          <a:lstStyle/>
          <a:p>
            <a:r>
              <a:rPr lang="en-IN" dirty="0" smtClean="0"/>
              <a:t>Spreading the investment across too many assets can give problems.</a:t>
            </a:r>
          </a:p>
          <a:p>
            <a:r>
              <a:rPr lang="en-IN" dirty="0" smtClean="0"/>
              <a:t>Poor performers</a:t>
            </a:r>
          </a:p>
          <a:p>
            <a:r>
              <a:rPr lang="en-IN" dirty="0" smtClean="0"/>
              <a:t>Information inadequacy</a:t>
            </a:r>
          </a:p>
          <a:p>
            <a:r>
              <a:rPr lang="en-IN" dirty="0" smtClean="0"/>
              <a:t>High research cost</a:t>
            </a:r>
          </a:p>
          <a:p>
            <a:r>
              <a:rPr lang="en-IN" dirty="0" smtClean="0"/>
              <a:t>High transaction costs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346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600200"/>
          </a:xfrm>
        </p:spPr>
        <p:txBody>
          <a:bodyPr>
            <a:noAutofit/>
          </a:bodyPr>
          <a:lstStyle/>
          <a:p>
            <a:r>
              <a:rPr lang="en-IN" sz="4800" dirty="0" smtClean="0">
                <a:solidFill>
                  <a:schemeClr val="accent1">
                    <a:lumMod val="75000"/>
                  </a:schemeClr>
                </a:solidFill>
              </a:rPr>
              <a:t>Drawbacks of Markowitz Model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543800" cy="2971800"/>
          </a:xfrm>
        </p:spPr>
        <p:txBody>
          <a:bodyPr/>
          <a:lstStyle/>
          <a:p>
            <a:r>
              <a:rPr lang="en-IN" dirty="0"/>
              <a:t>The variance of a portfolio is not a complete measure of the risk taken by the investor.</a:t>
            </a:r>
          </a:p>
          <a:p>
            <a:r>
              <a:rPr lang="en-IN" dirty="0"/>
              <a:t>Number of calculations will be </a:t>
            </a:r>
            <a:r>
              <a:rPr lang="en-IN" dirty="0" smtClean="0"/>
              <a:t>high.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082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459</TotalTime>
  <Words>1071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NewsPrint</vt:lpstr>
      <vt:lpstr>Markowitz Model  Of  Portfolio Selection</vt:lpstr>
      <vt:lpstr>Markowitz Portfolio Theory  </vt:lpstr>
      <vt:lpstr>Assumptions of The Model</vt:lpstr>
      <vt:lpstr>Formulas Relating Markowitz Concept</vt:lpstr>
      <vt:lpstr> </vt:lpstr>
      <vt:lpstr>Markowitz Efficient Frontier</vt:lpstr>
      <vt:lpstr>Diversification</vt:lpstr>
      <vt:lpstr>Problems regarding diversification</vt:lpstr>
      <vt:lpstr>Drawbacks of Markowitz Model</vt:lpstr>
      <vt:lpstr>Covariance</vt:lpstr>
      <vt:lpstr>CAPITAL MARKET LINE</vt:lpstr>
      <vt:lpstr>Capital Assets Pricing Model</vt:lpstr>
      <vt:lpstr>Assumptions of CAPM</vt:lpstr>
      <vt:lpstr>Security Market Line</vt:lpstr>
      <vt:lpstr>Security Market Line </vt:lpstr>
      <vt:lpstr>Comparison between CML &amp; SML</vt:lpstr>
      <vt:lpstr>Implications of CAPM</vt:lpstr>
      <vt:lpstr>Limitation of CAPM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Markowitz Theory  Of  Portfolio Selection</dc:title>
  <dc:creator>Tripti Rani</dc:creator>
  <cp:lastModifiedBy>HCL</cp:lastModifiedBy>
  <cp:revision>56</cp:revision>
  <dcterms:created xsi:type="dcterms:W3CDTF">2006-08-16T00:00:00Z</dcterms:created>
  <dcterms:modified xsi:type="dcterms:W3CDTF">2020-04-06T16:03:39Z</dcterms:modified>
</cp:coreProperties>
</file>